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78" r:id="rId2"/>
    <p:sldId id="284" r:id="rId3"/>
    <p:sldId id="291" r:id="rId4"/>
    <p:sldId id="295" r:id="rId5"/>
    <p:sldId id="283" r:id="rId6"/>
    <p:sldId id="258" r:id="rId7"/>
    <p:sldId id="259" r:id="rId8"/>
    <p:sldId id="288" r:id="rId9"/>
    <p:sldId id="268" r:id="rId10"/>
    <p:sldId id="290" r:id="rId11"/>
    <p:sldId id="293" r:id="rId12"/>
    <p:sldId id="29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D0B301D-DC39-4EAD-BCB9-D25A00384C31}">
          <p14:sldIdLst>
            <p14:sldId id="278"/>
            <p14:sldId id="284"/>
            <p14:sldId id="291"/>
            <p14:sldId id="295"/>
            <p14:sldId id="283"/>
          </p14:sldIdLst>
        </p14:section>
        <p14:section name="Раздел без заголовка" id="{698AACE8-EE9C-4370-A55D-FF3FC457B34B}">
          <p14:sldIdLst>
            <p14:sldId id="258"/>
            <p14:sldId id="259"/>
            <p14:sldId id="288"/>
            <p14:sldId id="268"/>
            <p14:sldId id="290"/>
            <p14:sldId id="293"/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ла Николаевна" initials="АН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56" autoAdjust="0"/>
    <p:restoredTop sz="93548" autoAdjust="0"/>
  </p:normalViewPr>
  <p:slideViewPr>
    <p:cSldViewPr>
      <p:cViewPr varScale="1">
        <p:scale>
          <a:sx n="81" d="100"/>
          <a:sy n="81" d="100"/>
        </p:scale>
        <p:origin x="177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AEBF1-9BA0-4013-BB4E-AA4724B237A0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8F993-1367-45C1-9ECF-7D3E17E13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286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8F993-1367-45C1-9ECF-7D3E17E13D5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622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2648660-9144-4890-96A7-628467F12C7B}" type="datetimeFigureOut">
              <a:rPr lang="ru-RU" smtClean="0"/>
              <a:t>16.12.2025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83362EB-1FB5-4E45-AFE3-1728B0D3378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59119"/>
            <a:ext cx="6444208" cy="3873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620687"/>
            <a:ext cx="748883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«Каков работник, </a:t>
            </a: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такова 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ему и плата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»</a:t>
            </a:r>
          </a:p>
          <a:p>
            <a:pPr algn="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(пословица)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 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3148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16" y="3982777"/>
            <a:ext cx="3545632" cy="354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23326" y="188640"/>
            <a:ext cx="22617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  <a:tabLst>
                <a:tab pos="457200" algn="l"/>
              </a:tabLst>
            </a:pPr>
            <a:r>
              <a:rPr lang="ru-RU" sz="36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Заготовка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0728"/>
            <a:ext cx="8136904" cy="2879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ea typeface="Calibri"/>
                <a:cs typeface="Times New Roman"/>
              </a:rPr>
              <a:t>Капуста при засолке теряет 20% своего веса. Достаточно ли купить 6 кг свежей капусты, чтобы получилось 5 кг квашеной?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588410" y="4007446"/>
            <a:ext cx="4474873" cy="254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299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44490"/>
            <a:ext cx="748883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44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«Каков работник, </a:t>
            </a:r>
            <a:endParaRPr lang="ru-RU" sz="4400" b="1" dirty="0" smtClean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  <a:p>
            <a:pPr algn="r"/>
            <a:r>
              <a:rPr lang="ru-RU" sz="44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такова </a:t>
            </a:r>
            <a:r>
              <a:rPr lang="ru-RU" sz="44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ему и плата</a:t>
            </a:r>
            <a:r>
              <a:rPr lang="ru-RU" sz="44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»</a:t>
            </a: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(пословица) </a:t>
            </a:r>
            <a:endParaRPr lang="ru-RU" sz="2800" b="1" dirty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7" y="1636973"/>
            <a:ext cx="331236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00982" y="2132856"/>
            <a:ext cx="563551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  <a:ea typeface="Calibri" panose="020F0502020204030204" pitchFamily="34" charset="0"/>
              </a:rPr>
              <a:t> </a:t>
            </a:r>
            <a:r>
              <a:rPr lang="ru-RU" sz="3200" dirty="0" smtClean="0">
                <a:solidFill>
                  <a:prstClr val="black"/>
                </a:solidFill>
                <a:ea typeface="Calibri" panose="020F0502020204030204" pitchFamily="34" charset="0"/>
              </a:rPr>
              <a:t>5 и более монет – </a:t>
            </a:r>
            <a:r>
              <a:rPr lang="ru-RU" sz="3200" b="1" dirty="0" smtClean="0">
                <a:solidFill>
                  <a:schemeClr val="accent6"/>
                </a:solidFill>
                <a:ea typeface="Calibri" panose="020F0502020204030204" pitchFamily="34" charset="0"/>
              </a:rPr>
              <a:t>отметка «5»</a:t>
            </a:r>
          </a:p>
          <a:p>
            <a:pPr lvl="0"/>
            <a:r>
              <a:rPr lang="ru-RU" sz="3200" dirty="0">
                <a:solidFill>
                  <a:prstClr val="black"/>
                </a:solidFill>
                <a:ea typeface="Calibri" panose="020F0502020204030204" pitchFamily="34" charset="0"/>
              </a:rPr>
              <a:t> </a:t>
            </a:r>
            <a:r>
              <a:rPr lang="ru-RU" sz="3200" dirty="0" smtClean="0">
                <a:solidFill>
                  <a:prstClr val="black"/>
                </a:solidFill>
                <a:ea typeface="Calibri" panose="020F0502020204030204" pitchFamily="34" charset="0"/>
              </a:rPr>
              <a:t>3-4 монеты – </a:t>
            </a:r>
            <a:r>
              <a:rPr lang="ru-RU" sz="3200" b="1" dirty="0" smtClean="0">
                <a:solidFill>
                  <a:schemeClr val="accent6"/>
                </a:solidFill>
                <a:ea typeface="Calibri" panose="020F0502020204030204" pitchFamily="34" charset="0"/>
              </a:rPr>
              <a:t>отметка «4»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  <a:ea typeface="Calibri" panose="020F0502020204030204" pitchFamily="34" charset="0"/>
              </a:rPr>
              <a:t> 1-2 монеты </a:t>
            </a:r>
            <a:r>
              <a:rPr lang="ru-RU" sz="3200" dirty="0">
                <a:solidFill>
                  <a:prstClr val="black"/>
                </a:solidFill>
                <a:ea typeface="Calibri" panose="020F0502020204030204" pitchFamily="34" charset="0"/>
              </a:rPr>
              <a:t>– </a:t>
            </a:r>
            <a:r>
              <a:rPr lang="ru-RU" sz="3200" b="1" dirty="0">
                <a:solidFill>
                  <a:schemeClr val="accent6"/>
                </a:solidFill>
                <a:ea typeface="Calibri" panose="020F0502020204030204" pitchFamily="34" charset="0"/>
              </a:rPr>
              <a:t>отметка </a:t>
            </a:r>
            <a:r>
              <a:rPr lang="ru-RU" sz="3200" b="1" dirty="0" smtClean="0">
                <a:solidFill>
                  <a:schemeClr val="accent6"/>
                </a:solidFill>
                <a:ea typeface="Calibri" panose="020F0502020204030204" pitchFamily="34" charset="0"/>
              </a:rPr>
              <a:t>«3» или без отметки на выбор ученика</a:t>
            </a:r>
            <a:endParaRPr lang="ru-RU" sz="3200" b="1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lvl="0"/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017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548680"/>
            <a:ext cx="8208912" cy="5473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Домашнее задание (дифференцированное): </a:t>
            </a:r>
            <a:endParaRPr lang="ru-RU" sz="28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пункт </a:t>
            </a: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20, страница 130 учебника,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«4» № 3.94, 3.95;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на «5» № 3.95, 3.96.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Творческое задание по желанию для дополнительной оценки.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ea typeface="Calibri" panose="020F0502020204030204" pitchFamily="34" charset="0"/>
              </a:rPr>
              <a:t>Творческое задание: </a:t>
            </a:r>
            <a:r>
              <a:rPr lang="ru-RU" sz="2800" dirty="0">
                <a:ea typeface="Calibri" panose="020F0502020204030204" pitchFamily="34" charset="0"/>
              </a:rPr>
              <a:t>придумать текст задачи на прямую или обратную пропорциональную зависимость, сюжет которой будет относиться к </a:t>
            </a:r>
            <a:r>
              <a:rPr lang="ru-RU" sz="2800" b="1" dirty="0">
                <a:ea typeface="Calibri" panose="020F0502020204030204" pitchFamily="34" charset="0"/>
              </a:rPr>
              <a:t>животноводству</a:t>
            </a:r>
            <a:r>
              <a:rPr lang="ru-RU" sz="2800" dirty="0">
                <a:ea typeface="Calibri" panose="020F0502020204030204" pitchFamily="34" charset="0"/>
              </a:rPr>
              <a:t> – одному из основных видов деятельности восточных славян.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47389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7925" y="23455"/>
            <a:ext cx="33917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  <a:tabLst>
                <a:tab pos="457200" algn="l"/>
              </a:tabLst>
            </a:pPr>
            <a:r>
              <a:rPr lang="ru-RU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Кузнечное дело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2762250" cy="5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2316905" cy="159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540046" y="1124744"/>
            <a:ext cx="1353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  <a:tabLst>
                <a:tab pos="457200" algn="l"/>
              </a:tabLst>
            </a:pPr>
            <a:r>
              <a:rPr lang="ru-RU" sz="3600" b="1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1,2 кг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266" y="2360794"/>
            <a:ext cx="1526479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836" y="2374205"/>
            <a:ext cx="15240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905" y="2374205"/>
            <a:ext cx="15240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399083"/>
            <a:ext cx="15240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38688" y="4149080"/>
            <a:ext cx="5865623" cy="1963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3600" b="1" dirty="0">
                <a:solidFill>
                  <a:schemeClr val="accent6"/>
                </a:solidFill>
                <a:ea typeface="Calibri"/>
                <a:cs typeface="Times New Roman"/>
              </a:rPr>
              <a:t>Хватит ли куска металла массой 2 кг, чтобы подковать 2 лошади?</a:t>
            </a:r>
            <a:endParaRPr lang="ru-RU" sz="3200" b="1" dirty="0">
              <a:solidFill>
                <a:schemeClr val="accent6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31569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Овальная выноска 18"/>
          <p:cNvSpPr/>
          <p:nvPr/>
        </p:nvSpPr>
        <p:spPr>
          <a:xfrm>
            <a:off x="135390" y="2888940"/>
            <a:ext cx="1485142" cy="2232248"/>
          </a:xfrm>
          <a:prstGeom prst="wedgeEllipseCallout">
            <a:avLst>
              <a:gd name="adj1" fmla="val 52280"/>
              <a:gd name="adj2" fmla="val 3980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37925" y="23455"/>
            <a:ext cx="33917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  <a:tabLst>
                <a:tab pos="457200" algn="l"/>
              </a:tabLst>
            </a:pPr>
            <a:r>
              <a:rPr lang="ru-RU" sz="36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Кузнечное дело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741" y="541226"/>
            <a:ext cx="138112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6748"/>
            <a:ext cx="1247502" cy="123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30678"/>
            <a:ext cx="1169602" cy="1159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426" y="472105"/>
            <a:ext cx="1191264" cy="11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746" y="496748"/>
            <a:ext cx="1141565" cy="1132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ьная выноска 10"/>
          <p:cNvSpPr/>
          <p:nvPr/>
        </p:nvSpPr>
        <p:spPr>
          <a:xfrm>
            <a:off x="198628" y="496748"/>
            <a:ext cx="2843808" cy="1879876"/>
          </a:xfrm>
          <a:prstGeom prst="wedgeEllipseCallout">
            <a:avLst>
              <a:gd name="adj1" fmla="val 52280"/>
              <a:gd name="adj2" fmla="val 3980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12 часов</a:t>
            </a:r>
            <a:endParaRPr lang="ru-RU" sz="4800" b="1" dirty="0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80" y="4005064"/>
            <a:ext cx="1247502" cy="123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05064"/>
            <a:ext cx="1247502" cy="123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389" y="4005064"/>
            <a:ext cx="1247502" cy="123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809" y="4005064"/>
            <a:ext cx="1247502" cy="123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619" y="3303440"/>
            <a:ext cx="2838187" cy="28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44188" y="3074040"/>
            <a:ext cx="86754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kern="0" dirty="0" smtClean="0">
                <a:solidFill>
                  <a:srgbClr val="C00000"/>
                </a:solidFill>
                <a:latin typeface="Calibri"/>
              </a:rPr>
              <a:t>?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0895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4288" y="404664"/>
            <a:ext cx="53928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  <a:tabLst>
                <a:tab pos="457200" algn="l"/>
              </a:tabLst>
            </a:pPr>
            <a:r>
              <a:rPr lang="ru-RU" sz="5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Взаимопроверка</a:t>
            </a:r>
            <a:endParaRPr lang="ru-RU" sz="54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84784"/>
            <a:ext cx="8604448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  <a:tabLst>
                <a:tab pos="457200" algn="l"/>
              </a:tabLst>
            </a:pPr>
            <a:r>
              <a:rPr lang="ru-RU" sz="5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</a:p>
          <a:p>
            <a:pPr>
              <a:spcAft>
                <a:spcPts val="1000"/>
              </a:spcAft>
              <a:tabLst>
                <a:tab pos="457200" algn="l"/>
              </a:tabLst>
            </a:pPr>
            <a:r>
              <a:rPr lang="ru-RU" sz="5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а) Ответ: не хватит</a:t>
            </a:r>
          </a:p>
          <a:p>
            <a:pPr>
              <a:spcAft>
                <a:spcPts val="1000"/>
              </a:spcAft>
              <a:tabLst>
                <a:tab pos="457200" algn="l"/>
              </a:tabLst>
            </a:pPr>
            <a:r>
              <a:rPr lang="ru-RU" sz="5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б) Ответ: уменьшится в 2 раза (6 часов)</a:t>
            </a:r>
          </a:p>
          <a:p>
            <a:pPr>
              <a:spcAft>
                <a:spcPts val="1000"/>
              </a:spcAft>
              <a:tabLst>
                <a:tab pos="457200" algn="l"/>
              </a:tabLst>
            </a:pPr>
            <a:endParaRPr lang="ru-RU" sz="54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580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87966" cy="5811172"/>
          </a:xfrm>
        </p:spPr>
        <p:txBody>
          <a:bodyPr/>
          <a:lstStyle/>
          <a:p>
            <a:r>
              <a:rPr lang="ru-RU" dirty="0">
                <a:ea typeface="Times New Roman" panose="02020603050405020304" pitchFamily="18" charset="0"/>
              </a:rPr>
              <a:t>Прямая и обратная пропорциональные зависимости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9486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340768"/>
            <a:ext cx="46805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i="1" dirty="0" smtClean="0"/>
              <a:t>Косцы. </a:t>
            </a:r>
            <a:r>
              <a:rPr lang="ru-RU" altLang="ru-RU" sz="3600" dirty="0" smtClean="0"/>
              <a:t>В жаркий день 6 косцов выпили бочонок кваса за 8 часов. Нужно узнать, сколько косцов за 3 часа выпьют такой же бочонок кваса. </a:t>
            </a:r>
          </a:p>
          <a:p>
            <a:r>
              <a:rPr lang="ru-RU" altLang="ru-RU" dirty="0" smtClean="0"/>
              <a:t>    </a:t>
            </a:r>
          </a:p>
          <a:p>
            <a:endParaRPr lang="ru-RU" altLang="ru-RU" b="1" i="1" dirty="0"/>
          </a:p>
          <a:p>
            <a:endParaRPr lang="ru-RU" altLang="ru-RU" b="1" i="1" dirty="0" smtClean="0"/>
          </a:p>
          <a:p>
            <a:endParaRPr lang="ru-RU" altLang="ru-RU" b="1" i="1" dirty="0"/>
          </a:p>
          <a:p>
            <a:endParaRPr lang="ru-RU" altLang="ru-RU" b="1" i="1" dirty="0" smtClean="0"/>
          </a:p>
          <a:p>
            <a:endParaRPr lang="ru-RU" altLang="ru-RU" b="1" i="1" dirty="0" smtClean="0"/>
          </a:p>
          <a:p>
            <a:endParaRPr lang="ru-RU" altLang="ru-RU" b="1" i="1" dirty="0"/>
          </a:p>
          <a:p>
            <a:r>
              <a:rPr lang="ru-RU" altLang="ru-RU" b="1" i="1" dirty="0" smtClean="0"/>
              <a:t>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73849"/>
            <a:ext cx="3528392" cy="5684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229200"/>
            <a:ext cx="3060340" cy="13176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8386">
            <a:off x="137351" y="69662"/>
            <a:ext cx="1817616" cy="1312961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6544"/>
            <a:ext cx="6642866" cy="67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09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4173" y="1818044"/>
            <a:ext cx="59411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Некий </a:t>
            </a:r>
            <a:r>
              <a:rPr lang="ru-RU" sz="2400" dirty="0"/>
              <a:t>господин позвал плотника и велел двор построить. Дал ему 20 человек работников и спросил, во сколько дней построят они ему двор. Плотник ответил: в 30 дней. А господину надобно в 5 дней построить, и ради того спросил он плотника: сколько человек тебе надо иметь, дабы с ними ты построил двор в 5 дней; и плотник, недоумевая, спрашивает тебя, арифметик: сколько человек ему надо нанять, чтобы построить двор в 5 дней? </a:t>
            </a:r>
          </a:p>
        </p:txBody>
      </p:sp>
      <p:sp>
        <p:nvSpPr>
          <p:cNvPr id="4" name="AutoShape 2" descr="http://library.mpgu.edu/v-pomosch-chitatelyu/iz-fonda-redkoi-knigi/kollekcii-fonda-redkih-izdanii/2/arifmetika-leontiya-magnickogo-4"/>
          <p:cNvSpPr>
            <a:spLocks noChangeAspect="1" noChangeArrowheads="1"/>
          </p:cNvSpPr>
          <p:nvPr/>
        </p:nvSpPr>
        <p:spPr bwMode="auto">
          <a:xfrm>
            <a:off x="0" y="-1690153"/>
            <a:ext cx="24479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library.mpgu.edu/v-pomosch-chitatelyu/iz-fonda-redkoi-knigi/kollekcii-fonda-redkih-izdanii/2/arifmetika-leontiya-magnickogo-4"/>
          <p:cNvSpPr>
            <a:spLocks noChangeAspect="1" noChangeArrowheads="1"/>
          </p:cNvSpPr>
          <p:nvPr/>
        </p:nvSpPr>
        <p:spPr bwMode="auto">
          <a:xfrm>
            <a:off x="298124" y="-1638300"/>
            <a:ext cx="24479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8386">
            <a:off x="102889" y="111352"/>
            <a:ext cx="2265709" cy="1636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49" y="2037184"/>
            <a:ext cx="2540000" cy="4159119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516369"/>
            <a:ext cx="6642866" cy="67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6799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30153"/>
            <a:ext cx="1806407" cy="2428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61524" y="260648"/>
            <a:ext cx="40165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 smtClean="0">
                <a:solidFill>
                  <a:srgbClr val="C00000"/>
                </a:solidFill>
              </a:rPr>
              <a:t>Физкультминутка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06930" y="815152"/>
            <a:ext cx="61926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ea typeface="Calibri" panose="020F0502020204030204" pitchFamily="34" charset="0"/>
              </a:rPr>
              <a:t>прямая </a:t>
            </a:r>
            <a:r>
              <a:rPr lang="ru-RU" sz="3200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>пропорциональная зависимость </a:t>
            </a:r>
          </a:p>
          <a:p>
            <a:r>
              <a:rPr lang="ru-RU" sz="3200" dirty="0" smtClean="0">
                <a:ea typeface="Calibri" panose="020F0502020204030204" pitchFamily="34" charset="0"/>
              </a:rPr>
              <a:t>обе руки вверх (одинаково направленные стрелочки) </a:t>
            </a:r>
          </a:p>
          <a:p>
            <a:r>
              <a:rPr lang="ru-RU" sz="3200" dirty="0" smtClean="0">
                <a:ea typeface="Calibri" panose="020F0502020204030204" pitchFamily="34" charset="0"/>
              </a:rPr>
              <a:t>и 2 хлопка над головой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6930" y="3935071"/>
            <a:ext cx="6750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>обратная </a:t>
            </a:r>
            <a:r>
              <a:rPr lang="ru-RU" sz="3200" b="1" dirty="0">
                <a:solidFill>
                  <a:srgbClr val="C00000"/>
                </a:solidFill>
                <a:ea typeface="Calibri" panose="020F0502020204030204" pitchFamily="34" charset="0"/>
              </a:rPr>
              <a:t>пропорциональная зависимость </a:t>
            </a:r>
          </a:p>
          <a:p>
            <a:pPr lvl="0"/>
            <a:r>
              <a:rPr lang="ru-RU" sz="3200" dirty="0">
                <a:ea typeface="Calibri" panose="020F0502020204030204" pitchFamily="34" charset="0"/>
              </a:rPr>
              <a:t>одна рука вверх, </a:t>
            </a:r>
            <a:r>
              <a:rPr lang="ru-RU" sz="3200" dirty="0" smtClean="0">
                <a:ea typeface="Calibri" panose="020F0502020204030204" pitchFamily="34" charset="0"/>
              </a:rPr>
              <a:t>другая </a:t>
            </a:r>
            <a:r>
              <a:rPr lang="ru-RU" sz="3200" dirty="0">
                <a:ea typeface="Calibri" panose="020F0502020204030204" pitchFamily="34" charset="0"/>
              </a:rPr>
              <a:t>вниз (стрелочки в разных направлениях) </a:t>
            </a:r>
            <a:endParaRPr lang="ru-RU" sz="3200" dirty="0" smtClean="0">
              <a:ea typeface="Calibri" panose="020F0502020204030204" pitchFamily="34" charset="0"/>
            </a:endParaRPr>
          </a:p>
          <a:p>
            <a:pPr lvl="0"/>
            <a:r>
              <a:rPr lang="ru-RU" sz="3200" dirty="0" smtClean="0">
                <a:ea typeface="Calibri" panose="020F0502020204030204" pitchFamily="34" charset="0"/>
              </a:rPr>
              <a:t>и </a:t>
            </a:r>
            <a:r>
              <a:rPr lang="ru-RU" sz="3200" dirty="0">
                <a:ea typeface="Calibri" panose="020F0502020204030204" pitchFamily="34" charset="0"/>
              </a:rPr>
              <a:t>2 </a:t>
            </a:r>
            <a:r>
              <a:rPr lang="ru-RU" sz="3200" dirty="0" smtClean="0">
                <a:ea typeface="Calibri" panose="020F0502020204030204" pitchFamily="34" charset="0"/>
              </a:rPr>
              <a:t>топа </a:t>
            </a:r>
            <a:r>
              <a:rPr lang="ru-RU" sz="3200" dirty="0">
                <a:ea typeface="Calibri" panose="020F0502020204030204" pitchFamily="34" charset="0"/>
              </a:rPr>
              <a:t>двумя ногами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41" y="3705426"/>
            <a:ext cx="2100646" cy="278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7037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7484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Работа в парах:</a:t>
            </a:r>
          </a:p>
          <a:p>
            <a:r>
              <a:rPr lang="ru-RU" sz="4400" dirty="0" smtClean="0"/>
              <a:t>Бригада плотников возводила 6 изб за 8 месяцев. Сколько изб успеет построить бригада плотников</a:t>
            </a:r>
          </a:p>
          <a:p>
            <a:r>
              <a:rPr lang="ru-RU" sz="4400" dirty="0" smtClean="0"/>
              <a:t>за 2 года?</a:t>
            </a:r>
            <a:endParaRPr lang="ru-RU" sz="4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66515"/>
            <a:ext cx="8241088" cy="343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315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2548</TotalTime>
  <Words>362</Words>
  <Application>Microsoft Office PowerPoint</Application>
  <PresentationFormat>Экран (4:3)</PresentationFormat>
  <Paragraphs>49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Book Antiqua</vt:lpstr>
      <vt:lpstr>Calibri</vt:lpstr>
      <vt:lpstr>Times New Roman</vt:lpstr>
      <vt:lpstr>Wingdings</vt:lpstr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Прямая и обратная пропорциональные зависимости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Технологическая карта урока</dc:title>
  <dc:creator>Алла Николаевна</dc:creator>
  <cp:lastModifiedBy>Natali</cp:lastModifiedBy>
  <cp:revision>85</cp:revision>
  <dcterms:created xsi:type="dcterms:W3CDTF">2014-11-24T12:02:11Z</dcterms:created>
  <dcterms:modified xsi:type="dcterms:W3CDTF">2025-12-16T15:55:53Z</dcterms:modified>
</cp:coreProperties>
</file>